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5" r:id="rId8"/>
    <p:sldId id="274" r:id="rId9"/>
    <p:sldId id="279" r:id="rId10"/>
    <p:sldId id="280" r:id="rId11"/>
    <p:sldId id="281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1C60CB9-F8BA-4028-8F16-7D1C4E087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sdfsfsdf dfsdfdsf sd fsdfs dfsd sdfds 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BB4A247-98A8-49C8-8482-CE00AB9983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0F782-BDC3-4BCB-A433-46030AE900F0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E009DD-D52B-4D4F-BECE-6E17238AB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2EB0DC4-D11F-4DB7-821F-8B6690D6C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61DF6-EC11-4082-B8DF-C047F567D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6048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sdfsfsdf dfsdfdsf sd fsdfs dfsd sdfds 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7AEB3-D6B2-4091-A879-9304ADFD3A0E}" type="datetimeFigureOut">
              <a:rPr lang="hu-HU" smtClean="0"/>
              <a:t>2021. 09. 06.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45DC7-A614-49EA-9BFF-D0FC2CE4A1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202182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584C-174D-4294-9078-CF5CBC9DC407}" type="datetime1">
              <a:rPr lang="hu-HU" smtClean="0"/>
              <a:t>2021. 09. 06.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4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3645-4D80-4B49-ABA8-085887500E03}" type="datetime1">
              <a:rPr lang="hu-HU" smtClean="0"/>
              <a:t>2021. 09. 06.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45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481B-390C-4E75-8450-FA2AE981B0DA}" type="datetime1">
              <a:rPr lang="hu-HU" smtClean="0"/>
              <a:t>2021. 09. 06.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59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0E42-7B98-4FDF-B2E5-4E1FEE18FC99}" type="datetime1">
              <a:rPr lang="hu-HU" smtClean="0"/>
              <a:t>2021. 09. 06.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60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01C-75C5-46D0-A99B-408D89EE2824}" type="datetime1">
              <a:rPr lang="hu-HU" smtClean="0"/>
              <a:t>2021. 09. 06.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C1-6B97-4C1C-B597-27B25EB79437}" type="datetime1">
              <a:rPr lang="hu-HU" smtClean="0"/>
              <a:t>2021. 09. 06.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06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C4E7-7F9F-48AD-8683-9FA1F749015A}" type="datetime1">
              <a:rPr lang="hu-HU" smtClean="0"/>
              <a:t>2021. 09. 06.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67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831-22BA-47AB-AEF9-770128F861C6}" type="datetime1">
              <a:rPr lang="hu-HU" smtClean="0"/>
              <a:t>2021. 09. 06.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67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17F4-1E6F-4511-9275-1A8AA5262360}" type="datetime1">
              <a:rPr lang="hu-HU" smtClean="0"/>
              <a:t>2021. 09. 06.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/>
              <a:t>dgdgdgdgdgdf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91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22CF50F-6FA8-4A8B-B779-77B4B76D80C9}" type="datetime1">
              <a:rPr lang="hu-HU" smtClean="0"/>
              <a:t>2021. 09. 06.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dgdgdgdgdgdf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5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DFB5-DAB0-4D59-B2CD-EEC9BC16F43D}" type="datetime1">
              <a:rPr lang="hu-HU" smtClean="0"/>
              <a:t>2021. 09. 06.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dgdgdgdgdgdf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9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0B6971-E166-4690-B6FA-2F10EC3EFD93}" type="datetime1">
              <a:rPr lang="hu-HU" smtClean="0"/>
              <a:t>2021. 09. 06.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dgdgdgdgdgdf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135745-A369-4A13-B9A2-09635B9654B6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9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3CDB94-DE18-4C1B-9C2A-B73D7A567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Rescue Security &amp; Safety V. (2021)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6A4345-BC28-42B1-9816-7744E9F46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/>
              <a:t>A fertőtlenítés szerepe a koronavírus-járvány során</a:t>
            </a:r>
            <a:endParaRPr lang="hu-HU" b="1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1EADA3F-3AFD-403D-BBB7-AC33AE8D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EEF23D8-D8EF-498C-871E-8C3B3F109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6C40BBD6-948F-4EB2-BD93-870078444125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1528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Gyakorlat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036B8-AAD2-4D9D-A2F7-7E6D6DAE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/>
              <a:t>Fertőtlenítés esetén szóba kerülő közösségi helyszínek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orvosi rendelő</a:t>
            </a:r>
          </a:p>
          <a:p>
            <a:r>
              <a:rPr lang="hu-HU"/>
              <a:t>• várótermek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buszmegállók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gyógyszertár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művelődési ház / könyvtár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önkormányzati épületek ügyfélfogadási helyiségei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Gyakorlat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036B8-AAD2-4D9D-A2F7-7E6D6DAE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/>
              <a:t>Fertőtlenítés esetén szóba kerülő közösségi helyszínek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orvosi rendelő</a:t>
            </a:r>
          </a:p>
          <a:p>
            <a:r>
              <a:rPr lang="hu-HU"/>
              <a:t>• várótermek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buszmegállók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gyógyszertár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művelődési ház / könyvtár</a:t>
            </a:r>
          </a:p>
          <a:p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</a:t>
            </a:r>
            <a:r>
              <a:rPr lang="hu-HU"/>
              <a:t>önkormányzati épületek ügyfélfogadási helyiségei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Legjobb gyakorlatok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5B937AC-0332-4B52-AE76-DFCC0620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3" y="2007388"/>
            <a:ext cx="7620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47CC0C99-35C3-4292-BEA0-4D726CE56615}"/>
              </a:ext>
            </a:extLst>
          </p:cNvPr>
          <p:cNvSpPr txBox="1"/>
          <p:nvPr/>
        </p:nvSpPr>
        <p:spPr>
          <a:xfrm>
            <a:off x="777239" y="5289971"/>
            <a:ext cx="7698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/>
              <a:t>A Szigetvári Önkéntes Tűzoltó Egyesület tagjai fertőtlenítették a város közterületeit, a piacot, a játszótereket, a buszmegállókat (2020)</a:t>
            </a:r>
          </a:p>
        </p:txBody>
      </p:sp>
    </p:spTree>
    <p:extLst>
      <p:ext uri="{BB962C8B-B14F-4D97-AF65-F5344CB8AC3E}">
        <p14:creationId xmlns:p14="http://schemas.microsoft.com/office/powerpoint/2010/main" val="401101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Legjobb gyakorlatok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47CC0C99-35C3-4292-BEA0-4D726CE56615}"/>
              </a:ext>
            </a:extLst>
          </p:cNvPr>
          <p:cNvSpPr txBox="1"/>
          <p:nvPr/>
        </p:nvSpPr>
        <p:spPr>
          <a:xfrm>
            <a:off x="777239" y="5289971"/>
            <a:ext cx="6080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/>
              <a:t>Húsvéti locsolás, egy kicsit másképp – a Zsámbék Önkéntes Tűzoltó Egyesület kivitelezésében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A523D44-CEDE-4223-AC1B-6B119C667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0571"/>
          <a:stretch/>
        </p:blipFill>
        <p:spPr bwMode="auto">
          <a:xfrm>
            <a:off x="889163" y="1913709"/>
            <a:ext cx="5968139" cy="3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9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Legjobb gyakorlatok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47CC0C99-35C3-4292-BEA0-4D726CE56615}"/>
              </a:ext>
            </a:extLst>
          </p:cNvPr>
          <p:cNvSpPr txBox="1"/>
          <p:nvPr/>
        </p:nvSpPr>
        <p:spPr>
          <a:xfrm>
            <a:off x="666903" y="5289971"/>
            <a:ext cx="6080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/>
              <a:t>Fertőtlenítés – Szakonyfalu ÖTE</a:t>
            </a:r>
          </a:p>
          <a:p>
            <a:endParaRPr lang="hu-HU" sz="12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A8E4FB-9070-402C-9E3F-3F5416D9B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/>
          <a:stretch/>
        </p:blipFill>
        <p:spPr bwMode="auto">
          <a:xfrm>
            <a:off x="777239" y="1997780"/>
            <a:ext cx="5969727" cy="32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7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Áttekintő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036B8-AAD2-4D9D-A2F7-7E6D6DAE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/>
              <a:t>A COVID-járvány</a:t>
            </a:r>
          </a:p>
          <a:p>
            <a:r>
              <a:rPr lang="hu-HU"/>
              <a:t>• Koronavírusok családjába tartozó vírusok embereket és állatokat egyaránt képesek megfertőzni. </a:t>
            </a:r>
          </a:p>
          <a:p>
            <a:r>
              <a:rPr lang="hu-HU"/>
              <a:t>• Jelenleg ismert: 7 humán koronavírus → négy enyhe tüneteket okoz</a:t>
            </a:r>
          </a:p>
          <a:p>
            <a:r>
              <a:rPr lang="hu-HU"/>
              <a:t>• Súlyos, életveszélyes tünetek: SARS-CoV + MERS-CoV</a:t>
            </a:r>
          </a:p>
          <a:p>
            <a:endParaRPr lang="hu-HU" b="1"/>
          </a:p>
          <a:p>
            <a:r>
              <a:rPr lang="hu-HU" b="1"/>
              <a:t>Jelenlegi járvány: </a:t>
            </a:r>
          </a:p>
          <a:p>
            <a:r>
              <a:rPr lang="hu-HU"/>
              <a:t>• </a:t>
            </a:r>
            <a:r>
              <a:rPr lang="hu-HU" b="1"/>
              <a:t>neve: „súlyos akut légúti tünetegyüttest okozó koronavírus 2” (SARS-CoV-2)</a:t>
            </a:r>
          </a:p>
          <a:p>
            <a:r>
              <a:rPr lang="hu-HU" b="1"/>
              <a:t>• megbetegedés neve: „koronavírus-betegség 2019” = COVID-19.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Áttekintő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036B8-AAD2-4D9D-A2F7-7E6D6DAE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/>
              <a:t>A fertőtlenítésről</a:t>
            </a:r>
          </a:p>
          <a:p>
            <a:r>
              <a:rPr lang="hu-HU"/>
              <a:t>• A koronavírushoz hasonló felső légúti fertőzések esetén nincs konszenzus arról, hogy a felületfertőtlenítés mennyire gátolja meg a terjedést.</a:t>
            </a:r>
          </a:p>
          <a:p>
            <a:r>
              <a:rPr lang="hu-HU"/>
              <a:t>• A levegőben terjedő részecskék számának csökkentése az adott helyiségben több módon lehetséges</a:t>
            </a:r>
          </a:p>
          <a:p>
            <a:pPr lvl="1"/>
            <a:r>
              <a:rPr lang="hu-HU"/>
              <a:t>• direkt módon: fertőtlenítéssel (pl. ózongenerátorral),</a:t>
            </a:r>
          </a:p>
          <a:p>
            <a:pPr lvl="1"/>
            <a:r>
              <a:rPr lang="hu-HU" sz="18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</a:rPr>
              <a:t>• indirekt módon: gyakori szellőztetéssel (az adott helyen tapasztalt koncentráció „felhigításával”)</a:t>
            </a:r>
          </a:p>
          <a:p>
            <a:pPr lvl="1"/>
            <a:endParaRPr lang="hu-HU"/>
          </a:p>
          <a:p>
            <a:pPr lvl="1"/>
            <a:endParaRPr lang="hu-HU"/>
          </a:p>
          <a:p>
            <a:endParaRPr lang="hu-HU" b="1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Felületfertőtlenítés: módok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F0EAA87-1576-42EF-9AE1-24348D368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60" y="2206348"/>
            <a:ext cx="2486372" cy="2667372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46FFB81-858C-4D78-997E-225FD1C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931" y="2206348"/>
            <a:ext cx="4545874" cy="3508652"/>
          </a:xfrm>
        </p:spPr>
        <p:txBody>
          <a:bodyPr>
            <a:normAutofit/>
          </a:bodyPr>
          <a:lstStyle/>
          <a:p>
            <a:r>
              <a:rPr lang="hu-HU" b="1"/>
              <a:t>Magas hőmérséklet</a:t>
            </a:r>
          </a:p>
          <a:p>
            <a:r>
              <a:rPr lang="hu-HU"/>
              <a:t>A koronavírus min. 60 °C hőmérsékleten elpusztul (legalább 1 órán keresztül ki kell tenni ilyen hőmérsékletnek!)</a:t>
            </a:r>
          </a:p>
          <a:p>
            <a:r>
              <a:rPr lang="hu-HU"/>
              <a:t>Módszer a felületfertőtlenítésre: a tárgy „kifőzése”</a:t>
            </a:r>
          </a:p>
          <a:p>
            <a:r>
              <a:rPr lang="hu-HU" b="1"/>
              <a:t>A gőzöléses technológia nem biztos, hogy célravezető, hiszen nem éri elég ideig hő a tárgy felületét!</a:t>
            </a:r>
          </a:p>
        </p:txBody>
      </p:sp>
    </p:spTree>
    <p:extLst>
      <p:ext uri="{BB962C8B-B14F-4D97-AF65-F5344CB8AC3E}">
        <p14:creationId xmlns:p14="http://schemas.microsoft.com/office/powerpoint/2010/main" val="335910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Felületfertőtlenítés: módok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46FFB81-858C-4D78-997E-225FD1C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457" y="2206348"/>
            <a:ext cx="3957348" cy="3508652"/>
          </a:xfrm>
        </p:spPr>
        <p:txBody>
          <a:bodyPr>
            <a:normAutofit/>
          </a:bodyPr>
          <a:lstStyle/>
          <a:p>
            <a:r>
              <a:rPr lang="hu-HU" b="1"/>
              <a:t>Fertőtlenítőszer</a:t>
            </a:r>
          </a:p>
          <a:p>
            <a:r>
              <a:rPr lang="hu-HU"/>
              <a:t>Fertőtlenítőszer használata biocid (fungicid, virocid, baktericid) hatással.</a:t>
            </a:r>
          </a:p>
          <a:p>
            <a:r>
              <a:rPr lang="hu-HU"/>
              <a:t>Alkoholos fertőtlenítőszer használata (min. 60% alkoholtartalom).</a:t>
            </a:r>
          </a:p>
          <a:p>
            <a:r>
              <a:rPr lang="hu-HU"/>
              <a:t>A hatási időtartam min. 5 perc (ill. a leírás alapján).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969B45-8E0C-42AD-8B08-4D2B57CF4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9" y="2255175"/>
            <a:ext cx="3219899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Felületfertőtlenítés: módok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46FFB81-858C-4D78-997E-225FD1C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457" y="2206348"/>
            <a:ext cx="3957348" cy="3508652"/>
          </a:xfrm>
        </p:spPr>
        <p:txBody>
          <a:bodyPr>
            <a:normAutofit/>
          </a:bodyPr>
          <a:lstStyle/>
          <a:p>
            <a:r>
              <a:rPr lang="hu-HU" b="1"/>
              <a:t>Alkohol</a:t>
            </a:r>
          </a:p>
          <a:p>
            <a:r>
              <a:rPr lang="hu-HU"/>
              <a:t>Min. 60%-os alkoholtartalom esetén az alkohol hatásos lehet a felületek fertőtlenítésére. </a:t>
            </a:r>
          </a:p>
          <a:p>
            <a:r>
              <a:rPr lang="hu-HU"/>
              <a:t>Használata problémás, tűzveszélyessége miatt nem ajánlott.</a:t>
            </a:r>
          </a:p>
        </p:txBody>
      </p:sp>
      <p:pic>
        <p:nvPicPr>
          <p:cNvPr id="2050" name="Picture 2" descr="Isopropyl Alcohol IPA, &amp;gt;99% Pure, 25 litres drum, for food industry, Rs 120  /litre | ID: 3433450155">
            <a:extLst>
              <a:ext uri="{FF2B5EF4-FFF2-40B4-BE49-F238E27FC236}">
                <a16:creationId xmlns:a16="http://schemas.microsoft.com/office/drawing/2014/main" id="{7CAEEB57-7C85-46EE-9CAE-19A450AC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0" y="2181141"/>
            <a:ext cx="2972156" cy="29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0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Felületfertőtlenítés: módok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46FFB81-858C-4D78-997E-225FD1C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903" y="2206348"/>
            <a:ext cx="2513902" cy="3508652"/>
          </a:xfrm>
        </p:spPr>
        <p:txBody>
          <a:bodyPr>
            <a:normAutofit fontScale="92500" lnSpcReduction="10000"/>
          </a:bodyPr>
          <a:lstStyle/>
          <a:p>
            <a:r>
              <a:rPr lang="hu-HU" b="1"/>
              <a:t>UV-C fény</a:t>
            </a:r>
          </a:p>
          <a:p>
            <a:r>
              <a:rPr lang="hu-HU"/>
              <a:t>Az UV-C sugárzás lebontja a vírusok külső fehérjeburkát, amely hatásos lehet a jelenlegi koronavírus ellen is. </a:t>
            </a:r>
          </a:p>
          <a:p>
            <a:r>
              <a:rPr lang="hu-HU"/>
              <a:t>Az UV-C fény ugyanakkor káros lehet a bőrre, ill. egyes műanyag és gumi felületekre, ill. a pontos adagolása is kérdéses.</a:t>
            </a:r>
          </a:p>
        </p:txBody>
      </p:sp>
      <p:pic>
        <p:nvPicPr>
          <p:cNvPr id="3074" name="Picture 2" descr="EURO HÚS Kft – UVC megoldások">
            <a:extLst>
              <a:ext uri="{FF2B5EF4-FFF2-40B4-BE49-F238E27FC236}">
                <a16:creationId xmlns:a16="http://schemas.microsoft.com/office/drawing/2014/main" id="{F4B211F1-DF3F-4B6B-8469-5B98E1AB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0" y="2206348"/>
            <a:ext cx="4510530" cy="30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9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Levegő fertőtlenítése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pPr algn="ctr"/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46FFB81-858C-4D78-997E-225FD1C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457" y="2206348"/>
            <a:ext cx="3957348" cy="3508652"/>
          </a:xfrm>
        </p:spPr>
        <p:txBody>
          <a:bodyPr>
            <a:normAutofit fontScale="92500"/>
          </a:bodyPr>
          <a:lstStyle/>
          <a:p>
            <a:r>
              <a:rPr lang="hu-HU" b="1"/>
              <a:t>Ózongenerátor</a:t>
            </a:r>
          </a:p>
          <a:p>
            <a:r>
              <a:rPr lang="hu-HU" b="1"/>
              <a:t>Előny</a:t>
            </a:r>
            <a:r>
              <a:rPr lang="hu-HU"/>
              <a:t>: az ózon szabadgyök hatása révén roncsolja a vírus lipidburkának kémiai kötéseit, ily módon tönkreteszi a lipidburkot – a vírus elveszíti fertőzőképességét, inaktiválódik.</a:t>
            </a:r>
          </a:p>
          <a:p>
            <a:r>
              <a:rPr lang="hu-HU" b="1"/>
              <a:t>Hátrány</a:t>
            </a:r>
            <a:r>
              <a:rPr lang="hu-HU"/>
              <a:t>: az ózon alacsony koncentrációban is károsíthatja a tüdőhólyagocskákat!</a:t>
            </a:r>
          </a:p>
          <a:p>
            <a:r>
              <a:rPr lang="hu-HU" b="1"/>
              <a:t>Kezelés közben élőlény nem tartózkodhat a helyiségben!</a:t>
            </a:r>
          </a:p>
        </p:txBody>
      </p:sp>
      <p:pic>
        <p:nvPicPr>
          <p:cNvPr id="4100" name="Picture 4" descr="Ózongenerátor a tökéletes tisztaságért">
            <a:extLst>
              <a:ext uri="{FF2B5EF4-FFF2-40B4-BE49-F238E27FC236}">
                <a16:creationId xmlns:a16="http://schemas.microsoft.com/office/drawing/2014/main" id="{686CF420-E96F-4CD2-8B78-A770C2FD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206349"/>
            <a:ext cx="3089366" cy="30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F144D-0A41-4865-8248-FA274350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Gyakorlat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036B8-AAD2-4D9D-A2F7-7E6D6DAE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/>
              <a:t>A közösségi terek fertőtlenítése</a:t>
            </a:r>
          </a:p>
          <a:p>
            <a:r>
              <a:rPr lang="hu-HU"/>
              <a:t>Önkéntes tűzoltó egyesületek esetén a felületfertőtlenítésre gyári, professzionális felületfertőtlenítőszerek beszerzése célszerű.</a:t>
            </a:r>
            <a:endParaRPr lang="hu-HU" b="1"/>
          </a:p>
          <a:p>
            <a:r>
              <a:rPr lang="hu-HU" b="1"/>
              <a:t>Használat: permetezés, kézi permetező </a:t>
            </a:r>
          </a:p>
          <a:p>
            <a:r>
              <a:rPr lang="hu-HU" b="1"/>
              <a:t>Területek</a:t>
            </a:r>
          </a:p>
          <a:p>
            <a:r>
              <a:rPr lang="hu-HU"/>
              <a:t>• közösségi területek (az adott település(rész) gyakran látogatott, forgalmas helyei)</a:t>
            </a:r>
          </a:p>
          <a:p>
            <a:r>
              <a:rPr lang="hu-HU"/>
              <a:t>•</a:t>
            </a:r>
            <a:r>
              <a:rPr lang="hu-HU" b="1"/>
              <a:t> </a:t>
            </a:r>
            <a:r>
              <a:rPr lang="hu-HU"/>
              <a:t>gyakran megérintett tárgyak</a:t>
            </a:r>
          </a:p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4E89A2-3A9A-42F0-9FD8-F1FAF7BC6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3" y="6429536"/>
            <a:ext cx="357642" cy="4035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0A4C4C0-C92F-4F4C-BECE-FFF66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6429537"/>
            <a:ext cx="491815" cy="4035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AF77ECB-6CE0-4912-A280-23FA0E9AECC0}"/>
              </a:ext>
            </a:extLst>
          </p:cNvPr>
          <p:cNvSpPr txBox="1"/>
          <p:nvPr/>
        </p:nvSpPr>
        <p:spPr>
          <a:xfrm>
            <a:off x="920260" y="6464095"/>
            <a:ext cx="74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0" i="0" u="none" strike="noStrike" dirty="0">
                <a:solidFill>
                  <a:schemeClr val="bg1"/>
                </a:solidFill>
                <a:effectLst/>
                <a:latin typeface="YAD7QhG2T6o 0"/>
              </a:rPr>
              <a:t>A projektet az Innovációs és Technológiai Minisztérium és a Balaton Fejlesztési Tanács támogatta</a:t>
            </a:r>
            <a:endParaRPr lang="hu-HU" sz="1200" dirty="0">
              <a:solidFill>
                <a:schemeClr val="bg1"/>
              </a:solidFill>
              <a:effectLst/>
              <a:latin typeface="YAD7QhG2T6o 0"/>
            </a:endParaRPr>
          </a:p>
          <a:p>
            <a:endParaRPr lang="hu-HU" sz="1200" dirty="0"/>
          </a:p>
        </p:txBody>
      </p:sp>
      <p:pic>
        <p:nvPicPr>
          <p:cNvPr id="5" name="Ábra 4" descr="Orvosi">
            <a:extLst>
              <a:ext uri="{FF2B5EF4-FFF2-40B4-BE49-F238E27FC236}">
                <a16:creationId xmlns:a16="http://schemas.microsoft.com/office/drawing/2014/main" id="{FDEFBBE4-DFBA-481B-8CDC-E97CC360E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760" y="793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222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1946</TotalTime>
  <Words>683</Words>
  <Application>Microsoft Office PowerPoint</Application>
  <PresentationFormat>Diavetítés a képernyőre (4:3 oldalarány)</PresentationFormat>
  <Paragraphs>84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YAD7QhG2T6o 0</vt:lpstr>
      <vt:lpstr>Retrospektív</vt:lpstr>
      <vt:lpstr>Rescue Security &amp; Safety V. (2021)</vt:lpstr>
      <vt:lpstr>Áttekintő</vt:lpstr>
      <vt:lpstr>Áttekintő</vt:lpstr>
      <vt:lpstr>Felületfertőtlenítés: módok</vt:lpstr>
      <vt:lpstr>Felületfertőtlenítés: módok</vt:lpstr>
      <vt:lpstr>Felületfertőtlenítés: módok</vt:lpstr>
      <vt:lpstr>Felületfertőtlenítés: módok</vt:lpstr>
      <vt:lpstr>Levegő fertőtlenítése</vt:lpstr>
      <vt:lpstr>Gyakorlat</vt:lpstr>
      <vt:lpstr>Gyakorlat</vt:lpstr>
      <vt:lpstr>Gyakorlat</vt:lpstr>
      <vt:lpstr>Legjobb gyakorlatok</vt:lpstr>
      <vt:lpstr>Legjobb gyakorlatok</vt:lpstr>
      <vt:lpstr>Legjobb gyakorlatok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Rescue Security &amp; Safety 2021</dc:title>
  <dc:creator>DELL</dc:creator>
  <cp:lastModifiedBy>DELL</cp:lastModifiedBy>
  <cp:revision>25</cp:revision>
  <dcterms:created xsi:type="dcterms:W3CDTF">2020-08-26T10:58:05Z</dcterms:created>
  <dcterms:modified xsi:type="dcterms:W3CDTF">2021-09-06T13:01:41Z</dcterms:modified>
</cp:coreProperties>
</file>